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8" r:id="rId3"/>
    <p:sldId id="266" r:id="rId4"/>
    <p:sldId id="260" r:id="rId5"/>
    <p:sldId id="257" r:id="rId6"/>
    <p:sldId id="263" r:id="rId7"/>
    <p:sldId id="261" r:id="rId8"/>
    <p:sldId id="265" r:id="rId9"/>
    <p:sldId id="259" r:id="rId10"/>
    <p:sldId id="262" r:id="rId11"/>
    <p:sldId id="270" r:id="rId12"/>
    <p:sldId id="264" r:id="rId13"/>
    <p:sldId id="268" r:id="rId14"/>
    <p:sldId id="269" r:id="rId15"/>
    <p:sldId id="27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9012DFE6-3B75-4966-AC2E-E409CA2BD21C}" type="datetimeFigureOut">
              <a:rPr lang="en-US"/>
              <a:pPr>
                <a:defRPr/>
              </a:pPr>
              <a:t>10/21/2014</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2D3D1325-38A0-4A4A-BA5A-943F302C83C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38B0753-3484-47E2-8FAD-DACC4015F861}" type="datetimeFigureOut">
              <a:rPr lang="en-US"/>
              <a:pPr>
                <a:defRPr/>
              </a:pPr>
              <a:t>10/21/2014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53305D3-0050-4578-BF11-491CBC7858A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D808E93-BF61-4AB0-9C32-BD78EA1BF997}" type="datetimeFigureOut">
              <a:rPr lang="en-US"/>
              <a:pPr>
                <a:defRPr/>
              </a:pPr>
              <a:t>10/21/2014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D27512B-197F-4A72-82AD-D5ED67A1C6B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7CDA2CF-4FEE-4F87-BCA7-73B34AF46B85}" type="datetimeFigureOut">
              <a:rPr lang="en-US"/>
              <a:pPr>
                <a:defRPr/>
              </a:pPr>
              <a:t>10/21/2014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8F15FAF-3DF4-4B20-8755-D1F7D7EB889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573699E6-DD0F-4C34-8718-4ED7B01DFFAF}" type="datetimeFigureOut">
              <a:rPr lang="en-US"/>
              <a:pPr>
                <a:defRPr/>
              </a:pPr>
              <a:t>10/21/2014</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E730D1AB-67F1-4128-847B-23B2614829C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985CA3D-D6A9-48C7-8399-0D14A8D6AF08}" type="datetimeFigureOut">
              <a:rPr lang="en-US"/>
              <a:pPr>
                <a:defRPr/>
              </a:pPr>
              <a:t>10/21/2014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F03D913-23FB-4D3D-9922-7F5231D7297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66FEB202-414D-41A0-80D4-F4AFD918A16A}" type="datetimeFigureOut">
              <a:rPr lang="en-US"/>
              <a:pPr>
                <a:defRPr/>
              </a:pPr>
              <a:t>10/21/2014</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16D03398-B02D-44D0-A31E-563BF2560D0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6B1AF4DB-E2D9-4D64-8C1F-48304AD58102}" type="datetimeFigureOut">
              <a:rPr lang="en-US"/>
              <a:pPr>
                <a:defRPr/>
              </a:pPr>
              <a:t>10/21/2014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8D1BC074-7EF7-4DC5-9012-C132767E5F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15EE1862-0947-455C-BD91-D8240BD0D167}" type="datetimeFigureOut">
              <a:rPr lang="en-US"/>
              <a:pPr>
                <a:defRPr/>
              </a:pPr>
              <a:t>10/21/2014</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170B3A4B-752C-4D64-BB0F-323AB9A9A0F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7F50611-D613-435E-A5AA-05BE26564D5C}" type="datetimeFigureOut">
              <a:rPr lang="en-US"/>
              <a:pPr>
                <a:defRPr/>
              </a:pPr>
              <a:t>10/21/2014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CC741A5-A51D-4FE1-9614-ADC28E0603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8EA03940-1D48-41F9-A075-257DB3321401}" type="datetimeFigureOut">
              <a:rPr lang="en-US"/>
              <a:pPr>
                <a:defRPr/>
              </a:pPr>
              <a:t>10/21/2014</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5E628136-F2A5-4575-841E-EBB96793D52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defRPr>
            </a:lvl1pPr>
            <a:extLst/>
          </a:lstStyle>
          <a:p>
            <a:pPr>
              <a:defRPr/>
            </a:pPr>
            <a:fld id="{110A49DF-A289-45F7-B40E-87CBD1C6CBF2}" type="datetimeFigureOut">
              <a:rPr lang="en-US"/>
              <a:pPr>
                <a:defRPr/>
              </a:pPr>
              <a:t>10/21/2014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defRPr>
            </a:lvl1pPr>
            <a:extLst/>
          </a:lstStyle>
          <a:p>
            <a:pPr>
              <a:defRPr/>
            </a:pPr>
            <a:fld id="{1627525B-30CC-44EA-9967-580AFD4EBDD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91" r:id="rId1"/>
    <p:sldLayoutId id="2147483786" r:id="rId2"/>
    <p:sldLayoutId id="2147483792" r:id="rId3"/>
    <p:sldLayoutId id="2147483793" r:id="rId4"/>
    <p:sldLayoutId id="2147483794" r:id="rId5"/>
    <p:sldLayoutId id="2147483787" r:id="rId6"/>
    <p:sldLayoutId id="2147483795" r:id="rId7"/>
    <p:sldLayoutId id="2147483788" r:id="rId8"/>
    <p:sldLayoutId id="2147483796" r:id="rId9"/>
    <p:sldLayoutId id="2147483789" r:id="rId10"/>
    <p:sldLayoutId id="2147483790"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0"/>
            <a:ext cx="8229600" cy="5480304"/>
          </a:xfrm>
        </p:spPr>
        <p:txBody>
          <a:bodyPr/>
          <a:lstStyle/>
          <a:p>
            <a:pPr fontAlgn="auto">
              <a:spcAft>
                <a:spcPts val="0"/>
              </a:spcAft>
              <a:defRPr/>
            </a:pPr>
            <a:r>
              <a:rPr lang="en-US" dirty="0" smtClean="0">
                <a:solidFill>
                  <a:schemeClr val="tx2">
                    <a:satMod val="200000"/>
                  </a:schemeClr>
                </a:solidFill>
              </a:rPr>
              <a:t>PSYCHOANALYTIC CRITICISM</a:t>
            </a:r>
            <a:endParaRPr lang="en-US" dirty="0">
              <a:solidFill>
                <a:schemeClr val="tx2">
                  <a:satMod val="200000"/>
                </a:schemeClr>
              </a:solidFill>
            </a:endParaRPr>
          </a:p>
        </p:txBody>
      </p:sp>
      <p:sp>
        <p:nvSpPr>
          <p:cNvPr id="8195" name="Subtitle 2"/>
          <p:cNvSpPr>
            <a:spLocks noGrp="1"/>
          </p:cNvSpPr>
          <p:nvPr>
            <p:ph type="subTitle" idx="1"/>
          </p:nvPr>
        </p:nvSpPr>
        <p:spPr>
          <a:xfrm>
            <a:off x="381000" y="3505200"/>
            <a:ext cx="8229600" cy="3124200"/>
          </a:xfrm>
        </p:spPr>
        <p:txBody>
          <a:bodyPr/>
          <a:lstStyle/>
          <a:p>
            <a:pPr>
              <a:spcBef>
                <a:spcPct val="0"/>
              </a:spcBef>
            </a:pPr>
            <a:r>
              <a:rPr lang="en-US" smtClean="0"/>
              <a:t>Freud and His Contribution to Literary Theory</a:t>
            </a:r>
          </a:p>
          <a:p>
            <a:pPr>
              <a:spcBef>
                <a:spcPct val="0"/>
              </a:spcBef>
            </a:pPr>
            <a:endParaRPr lang="en-US" smtClean="0"/>
          </a:p>
          <a:p>
            <a:pPr>
              <a:spcBef>
                <a:spcPct val="0"/>
              </a:spcBef>
            </a:pPr>
            <a:r>
              <a:rPr lang="en-US" sz="1600" smtClean="0"/>
              <a:t>A PowerPoint Spectacular by C.J. Fusco</a:t>
            </a:r>
          </a:p>
          <a:p>
            <a:pPr>
              <a:spcBef>
                <a:spcPct val="0"/>
              </a:spcBef>
            </a:pPr>
            <a:endParaRPr lang="en-US" smtClean="0"/>
          </a:p>
          <a:p>
            <a:pPr>
              <a:spcBef>
                <a:spcPct val="0"/>
              </a:spcBef>
            </a:pP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1274763"/>
          </a:xfrm>
        </p:spPr>
        <p:txBody>
          <a:bodyPr/>
          <a:lstStyle/>
          <a:p>
            <a:pPr fontAlgn="auto">
              <a:spcAft>
                <a:spcPts val="0"/>
              </a:spcAft>
              <a:defRPr/>
            </a:pPr>
            <a:r>
              <a:rPr lang="en-US" dirty="0" smtClean="0">
                <a:solidFill>
                  <a:schemeClr val="tx2">
                    <a:satMod val="200000"/>
                  </a:schemeClr>
                </a:solidFill>
              </a:rPr>
              <a:t>Projection and Displacement</a:t>
            </a:r>
            <a:endParaRPr lang="en-US" dirty="0">
              <a:solidFill>
                <a:schemeClr val="tx2">
                  <a:satMod val="200000"/>
                </a:schemeClr>
              </a:solidFill>
            </a:endParaRPr>
          </a:p>
        </p:txBody>
      </p:sp>
      <p:pic>
        <p:nvPicPr>
          <p:cNvPr id="17411" name="Content Placeholder 4" descr="2010-porsche-911-gt3-7_460x0w.jpg"/>
          <p:cNvPicPr>
            <a:picLocks noGrp="1" noChangeAspect="1"/>
          </p:cNvPicPr>
          <p:nvPr>
            <p:ph sz="half" idx="1"/>
          </p:nvPr>
        </p:nvPicPr>
        <p:blipFill>
          <a:blip r:embed="rId2" cstate="print"/>
          <a:srcRect/>
          <a:stretch>
            <a:fillRect/>
          </a:stretch>
        </p:blipFill>
        <p:spPr>
          <a:xfrm>
            <a:off x="228600" y="2209800"/>
            <a:ext cx="3886200" cy="2667000"/>
          </a:xfrm>
        </p:spPr>
      </p:pic>
      <p:sp>
        <p:nvSpPr>
          <p:cNvPr id="4" name="Content Placeholder 3"/>
          <p:cNvSpPr>
            <a:spLocks noGrp="1"/>
          </p:cNvSpPr>
          <p:nvPr>
            <p:ph sz="half" idx="2"/>
          </p:nvPr>
        </p:nvSpPr>
        <p:spPr>
          <a:xfrm>
            <a:off x="3810000" y="838200"/>
            <a:ext cx="4953000" cy="5638800"/>
          </a:xfrm>
        </p:spPr>
        <p:txBody>
          <a:bodyPr>
            <a:normAutofit fontScale="25000" lnSpcReduction="20000"/>
          </a:bodyPr>
          <a:lstStyle/>
          <a:p>
            <a:pPr marL="548640" indent="-411480" fontAlgn="auto">
              <a:spcAft>
                <a:spcPts val="0"/>
              </a:spcAft>
              <a:buClr>
                <a:schemeClr val="tx1">
                  <a:shade val="95000"/>
                </a:schemeClr>
              </a:buClr>
              <a:buFont typeface="Wingdings"/>
              <a:buNone/>
              <a:defRPr/>
            </a:pPr>
            <a:r>
              <a:rPr lang="en-US" dirty="0" smtClean="0"/>
              <a:t>   </a:t>
            </a:r>
          </a:p>
          <a:p>
            <a:pPr marL="548640" indent="-411480" fontAlgn="auto">
              <a:spcAft>
                <a:spcPts val="0"/>
              </a:spcAft>
              <a:buClr>
                <a:schemeClr val="tx1">
                  <a:shade val="95000"/>
                </a:schemeClr>
              </a:buClr>
              <a:buFont typeface="Wingdings"/>
              <a:buNone/>
              <a:defRPr/>
            </a:pPr>
            <a:endParaRPr lang="en-US" sz="5100" dirty="0" smtClean="0"/>
          </a:p>
          <a:p>
            <a:pPr marL="548640" indent="-411480" fontAlgn="auto">
              <a:spcAft>
                <a:spcPts val="0"/>
              </a:spcAft>
              <a:buClr>
                <a:schemeClr val="tx1">
                  <a:shade val="95000"/>
                </a:schemeClr>
              </a:buClr>
              <a:buFont typeface="Wingdings"/>
              <a:buNone/>
              <a:defRPr/>
            </a:pPr>
            <a:r>
              <a:rPr lang="en-US" sz="5100" dirty="0" smtClean="0"/>
              <a:t>  </a:t>
            </a:r>
            <a:r>
              <a:rPr lang="en-US" sz="8800" dirty="0" smtClean="0"/>
              <a:t>  </a:t>
            </a:r>
            <a:r>
              <a:rPr lang="en-US" sz="9200" dirty="0" smtClean="0"/>
              <a:t>* The </a:t>
            </a:r>
            <a:r>
              <a:rPr lang="en-US" sz="9200" dirty="0"/>
              <a:t>transference of uncertain, unsettled or unwanted feelings about ourselves onto someone or something else rather than coming to terms with them ourselves is called </a:t>
            </a:r>
            <a:r>
              <a:rPr lang="en-US" sz="9200" b="1" i="1" dirty="0"/>
              <a:t>projection. </a:t>
            </a:r>
            <a:r>
              <a:rPr lang="en-US" sz="9200" i="1" dirty="0" smtClean="0"/>
              <a:t/>
            </a:r>
            <a:br>
              <a:rPr lang="en-US" sz="9200" i="1" dirty="0" smtClean="0"/>
            </a:br>
            <a:endParaRPr lang="en-US" sz="9200" i="1" dirty="0"/>
          </a:p>
          <a:p>
            <a:pPr marL="548640" indent="-411480" fontAlgn="auto">
              <a:spcAft>
                <a:spcPts val="0"/>
              </a:spcAft>
              <a:buClr>
                <a:schemeClr val="tx1">
                  <a:shade val="95000"/>
                </a:schemeClr>
              </a:buClr>
              <a:buFont typeface="Wingdings"/>
              <a:buNone/>
              <a:defRPr/>
            </a:pPr>
            <a:r>
              <a:rPr lang="en-US" sz="9200" dirty="0" smtClean="0"/>
              <a:t>    * When </a:t>
            </a:r>
            <a:r>
              <a:rPr lang="en-US" sz="9200" dirty="0"/>
              <a:t>we </a:t>
            </a:r>
            <a:r>
              <a:rPr lang="en-US" sz="9200" b="1" i="1" dirty="0"/>
              <a:t>displace</a:t>
            </a:r>
            <a:r>
              <a:rPr lang="en-US" sz="9200" dirty="0"/>
              <a:t> or reassign our particular energies and/or interests that may threaten our status quo onto something or someone else, it’s called </a:t>
            </a:r>
            <a:r>
              <a:rPr lang="en-US" sz="9200" b="1" i="1" dirty="0"/>
              <a:t>displacement</a:t>
            </a:r>
            <a:r>
              <a:rPr lang="en-US" sz="9200" dirty="0"/>
              <a:t>. (Consider a mid-life crisis </a:t>
            </a:r>
            <a:r>
              <a:rPr lang="en-US" sz="9200" dirty="0" smtClean="0"/>
              <a:t>in which a man might buy a new sports car and date a younger woman in </a:t>
            </a:r>
            <a:r>
              <a:rPr lang="en-US" sz="9200" dirty="0"/>
              <a:t>an attempt to </a:t>
            </a:r>
            <a:r>
              <a:rPr lang="en-US" sz="9200" b="1" i="1" dirty="0"/>
              <a:t>displace</a:t>
            </a:r>
            <a:r>
              <a:rPr lang="en-US" sz="9200" dirty="0"/>
              <a:t> his worries about aging and his desire for a new </a:t>
            </a:r>
            <a:r>
              <a:rPr lang="en-US" sz="9200" dirty="0" smtClean="0"/>
              <a:t>life).</a:t>
            </a:r>
            <a:endParaRPr lang="en-US" sz="9200" i="1" dirty="0"/>
          </a:p>
          <a:p>
            <a:pPr marL="41148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8563"/>
          </a:xfrm>
        </p:spPr>
        <p:txBody>
          <a:bodyPr/>
          <a:lstStyle/>
          <a:p>
            <a:pPr fontAlgn="auto">
              <a:spcAft>
                <a:spcPts val="0"/>
              </a:spcAft>
              <a:defRPr/>
            </a:pPr>
            <a:r>
              <a:rPr lang="en-US" dirty="0" smtClean="0">
                <a:solidFill>
                  <a:schemeClr val="tx2">
                    <a:satMod val="200000"/>
                  </a:schemeClr>
                </a:solidFill>
              </a:rPr>
              <a:t>The Oedipus Complex</a:t>
            </a:r>
            <a:endParaRPr lang="en-US" dirty="0">
              <a:solidFill>
                <a:schemeClr val="tx2">
                  <a:satMod val="200000"/>
                </a:schemeClr>
              </a:solidFill>
            </a:endParaRPr>
          </a:p>
        </p:txBody>
      </p:sp>
      <p:sp>
        <p:nvSpPr>
          <p:cNvPr id="3" name="Content Placeholder 2"/>
          <p:cNvSpPr>
            <a:spLocks noGrp="1"/>
          </p:cNvSpPr>
          <p:nvPr>
            <p:ph sz="half" idx="1"/>
          </p:nvPr>
        </p:nvSpPr>
        <p:spPr>
          <a:xfrm>
            <a:off x="465138" y="1371600"/>
            <a:ext cx="4038600" cy="4924425"/>
          </a:xfrm>
        </p:spPr>
        <p:txBody>
          <a:bodyPr>
            <a:normAutofit fontScale="70000" lnSpcReduction="20000"/>
          </a:bodyPr>
          <a:lstStyle/>
          <a:p>
            <a:pPr marL="411480" fontAlgn="auto">
              <a:spcAft>
                <a:spcPts val="0"/>
              </a:spcAft>
              <a:buFont typeface="Wingdings"/>
              <a:buChar char=""/>
              <a:defRPr/>
            </a:pPr>
            <a:r>
              <a:rPr lang="en-US" dirty="0" smtClean="0"/>
              <a:t>Essentially, it involves children's need for their parents and the conflict that arises as children mature and realize they are not the absolute focus of their opposite-gendered parent’s attention.</a:t>
            </a:r>
          </a:p>
          <a:p>
            <a:pPr marL="411480" fontAlgn="auto">
              <a:spcAft>
                <a:spcPts val="0"/>
              </a:spcAft>
              <a:buFont typeface="Wingdings"/>
              <a:buChar char=""/>
              <a:defRPr/>
            </a:pPr>
            <a:endParaRPr lang="en-US" dirty="0" smtClean="0"/>
          </a:p>
          <a:p>
            <a:pPr marL="411480" fontAlgn="auto">
              <a:spcAft>
                <a:spcPts val="0"/>
              </a:spcAft>
              <a:buFont typeface="Wingdings"/>
              <a:buChar char=""/>
              <a:defRPr/>
            </a:pPr>
            <a:r>
              <a:rPr lang="en-US" dirty="0" smtClean="0"/>
              <a:t>The literal version of the Oedipal/Electra complex is that the child wants to “marry” their opposite-gendered parent, but might figuratively refer to a desire to go back to an earlier stage of connectedness to that parent (“back to the womb,” if you will). </a:t>
            </a:r>
          </a:p>
          <a:p>
            <a:pPr marL="411480" fontAlgn="auto">
              <a:spcAft>
                <a:spcPts val="0"/>
              </a:spcAft>
              <a:buFont typeface="Wingdings"/>
              <a:buChar char=""/>
              <a:defRPr/>
            </a:pPr>
            <a:endParaRPr lang="en-US" dirty="0"/>
          </a:p>
        </p:txBody>
      </p:sp>
      <p:pic>
        <p:nvPicPr>
          <p:cNvPr id="18436" name="Content Placeholder 4" descr="oedipus.bmp"/>
          <p:cNvPicPr>
            <a:picLocks noGrp="1" noChangeAspect="1"/>
          </p:cNvPicPr>
          <p:nvPr>
            <p:ph sz="half" idx="2"/>
          </p:nvPr>
        </p:nvPicPr>
        <p:blipFill>
          <a:blip r:embed="rId2" cstate="print"/>
          <a:srcRect/>
          <a:stretch>
            <a:fillRect/>
          </a:stretch>
        </p:blipFill>
        <p:spPr>
          <a:xfrm>
            <a:off x="4800600" y="1219200"/>
            <a:ext cx="3708400" cy="50292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pPr fontAlgn="auto">
              <a:spcAft>
                <a:spcPts val="0"/>
              </a:spcAft>
              <a:defRPr/>
            </a:pPr>
            <a:r>
              <a:rPr lang="en-US" dirty="0" smtClean="0">
                <a:solidFill>
                  <a:schemeClr val="tx2">
                    <a:satMod val="200000"/>
                  </a:schemeClr>
                </a:solidFill>
              </a:rPr>
              <a:t>The Locus of Control</a:t>
            </a:r>
            <a:endParaRPr lang="en-US" dirty="0">
              <a:solidFill>
                <a:schemeClr val="tx2">
                  <a:satMod val="200000"/>
                </a:schemeClr>
              </a:solidFill>
            </a:endParaRPr>
          </a:p>
        </p:txBody>
      </p:sp>
      <p:sp>
        <p:nvSpPr>
          <p:cNvPr id="19459" name="Content Placeholder 2"/>
          <p:cNvSpPr>
            <a:spLocks noGrp="1"/>
          </p:cNvSpPr>
          <p:nvPr>
            <p:ph idx="1"/>
          </p:nvPr>
        </p:nvSpPr>
        <p:spPr>
          <a:xfrm>
            <a:off x="381000" y="914400"/>
            <a:ext cx="8229600" cy="5135563"/>
          </a:xfrm>
        </p:spPr>
        <p:txBody>
          <a:bodyPr/>
          <a:lstStyle/>
          <a:p>
            <a:r>
              <a:rPr lang="en-US" sz="2000" smtClean="0"/>
              <a:t>According to Freud, humans possess internal and external  “locus of control”, or, rather, places that are the source of our sense of control in our lives. For example, if we have a </a:t>
            </a:r>
            <a:r>
              <a:rPr lang="en-US" sz="2000" b="1" smtClean="0"/>
              <a:t>high external </a:t>
            </a:r>
            <a:r>
              <a:rPr lang="en-US" sz="2000" smtClean="0"/>
              <a:t>locus of control, we believe our life is defined primarily by forces</a:t>
            </a:r>
            <a:r>
              <a:rPr lang="en-US" sz="2000" b="1" smtClean="0"/>
              <a:t> OUTSIDE </a:t>
            </a:r>
            <a:r>
              <a:rPr lang="en-US" sz="2000" smtClean="0"/>
              <a:t>of us such as family, social codes, the general environment, etc. If we have a </a:t>
            </a:r>
            <a:r>
              <a:rPr lang="en-US" sz="2000" b="1" smtClean="0"/>
              <a:t>high internal </a:t>
            </a:r>
            <a:r>
              <a:rPr lang="en-US" sz="2000" smtClean="0"/>
              <a:t>locus of control, we believe our life is defined primarily by forces </a:t>
            </a:r>
            <a:r>
              <a:rPr lang="en-US" sz="2000" b="1" smtClean="0"/>
              <a:t>INSIDE </a:t>
            </a:r>
            <a:r>
              <a:rPr lang="en-US" sz="2000" smtClean="0"/>
              <a:t>of us such as through intellect, skill, will, discipline, good luck, etc.</a:t>
            </a:r>
          </a:p>
          <a:p>
            <a:endParaRPr lang="en-US" smtClean="0"/>
          </a:p>
          <a:p>
            <a:pPr>
              <a:buFont typeface="Wingdings" pitchFamily="2" charset="2"/>
              <a:buNone/>
            </a:pPr>
            <a:endParaRPr lang="en-US" smtClean="0"/>
          </a:p>
        </p:txBody>
      </p:sp>
      <p:pic>
        <p:nvPicPr>
          <p:cNvPr id="19460" name="Picture 3" descr="Picture1.png"/>
          <p:cNvPicPr>
            <a:picLocks noChangeAspect="1"/>
          </p:cNvPicPr>
          <p:nvPr/>
        </p:nvPicPr>
        <p:blipFill>
          <a:blip r:embed="rId2" cstate="print"/>
          <a:srcRect/>
          <a:stretch>
            <a:fillRect/>
          </a:stretch>
        </p:blipFill>
        <p:spPr bwMode="auto">
          <a:xfrm>
            <a:off x="2209800" y="3276600"/>
            <a:ext cx="4953000" cy="3486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1274763"/>
          </a:xfrm>
        </p:spPr>
        <p:txBody>
          <a:bodyPr>
            <a:normAutofit fontScale="90000"/>
          </a:bodyPr>
          <a:lstStyle/>
          <a:p>
            <a:pPr fontAlgn="auto">
              <a:spcAft>
                <a:spcPts val="0"/>
              </a:spcAft>
              <a:defRPr/>
            </a:pPr>
            <a:r>
              <a:rPr lang="en-US" dirty="0" smtClean="0">
                <a:solidFill>
                  <a:schemeClr val="tx2">
                    <a:satMod val="200000"/>
                  </a:schemeClr>
                </a:solidFill>
              </a:rPr>
              <a:t>Psychoanalytic Literary Criticism</a:t>
            </a:r>
            <a:endParaRPr lang="en-US" dirty="0">
              <a:solidFill>
                <a:schemeClr val="tx2">
                  <a:satMod val="200000"/>
                </a:schemeClr>
              </a:solidFill>
            </a:endParaRPr>
          </a:p>
        </p:txBody>
      </p:sp>
      <p:sp>
        <p:nvSpPr>
          <p:cNvPr id="3" name="Content Placeholder 2"/>
          <p:cNvSpPr>
            <a:spLocks noGrp="1"/>
          </p:cNvSpPr>
          <p:nvPr>
            <p:ph idx="1"/>
          </p:nvPr>
        </p:nvSpPr>
        <p:spPr>
          <a:xfrm>
            <a:off x="381000" y="1295400"/>
            <a:ext cx="8382000" cy="5181600"/>
          </a:xfrm>
        </p:spPr>
        <p:txBody>
          <a:bodyPr>
            <a:normAutofit fontScale="77500" lnSpcReduction="20000"/>
          </a:bodyPr>
          <a:lstStyle/>
          <a:p>
            <a:pPr marL="411480" fontAlgn="auto">
              <a:spcAft>
                <a:spcPts val="0"/>
              </a:spcAft>
              <a:buFont typeface="Wingdings"/>
              <a:buChar char=""/>
              <a:defRPr/>
            </a:pPr>
            <a:r>
              <a:rPr lang="en-US" dirty="0" smtClean="0"/>
              <a:t>Adopts the methods of "reading" employed by Freud and later theorists to interpret texts. It argues that literary texts, like dreams, express the secret unconscious desires and anxieties of the author, that a literary work is a manifestation of the author's own neuroses. It approaches an author’s work as a kind of textual “talk therapy”.</a:t>
            </a:r>
            <a:br>
              <a:rPr lang="en-US" dirty="0" smtClean="0"/>
            </a:br>
            <a:endParaRPr lang="en-US" dirty="0" smtClean="0"/>
          </a:p>
          <a:p>
            <a:pPr marL="411480" fontAlgn="auto">
              <a:spcAft>
                <a:spcPts val="0"/>
              </a:spcAft>
              <a:buFont typeface="Wingdings"/>
              <a:buChar char=""/>
              <a:defRPr/>
            </a:pPr>
            <a:r>
              <a:rPr lang="en-US" dirty="0" smtClean="0"/>
              <a:t>One may psychoanalyze a particular character within a literary work, but it is usually assumed that all such characters are projections of the author's psyche.</a:t>
            </a:r>
            <a:br>
              <a:rPr lang="en-US" dirty="0" smtClean="0"/>
            </a:br>
            <a:endParaRPr lang="en-US" dirty="0" smtClean="0"/>
          </a:p>
          <a:p>
            <a:pPr marL="411480" fontAlgn="auto">
              <a:spcAft>
                <a:spcPts val="0"/>
              </a:spcAft>
              <a:buFont typeface="Wingdings"/>
              <a:buChar char=""/>
              <a:defRPr/>
            </a:pPr>
            <a:r>
              <a:rPr lang="en-US" dirty="0" smtClean="0"/>
              <a:t>Like psychoanalysis itself, this critical endeavor seeks evidence of unresolved emotions, psychological conflicts, guilt, ambivalences, and so forth within the author’s literary work. The author's own childhood traumas, family life, sexual conflicts, fixations, and such will be traceable within the behavior of the characters in the literary work.</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01000" cy="1198563"/>
          </a:xfrm>
        </p:spPr>
        <p:txBody>
          <a:bodyPr>
            <a:normAutofit fontScale="90000"/>
          </a:bodyPr>
          <a:lstStyle/>
          <a:p>
            <a:pPr fontAlgn="auto">
              <a:spcAft>
                <a:spcPts val="0"/>
              </a:spcAft>
              <a:defRPr/>
            </a:pPr>
            <a:r>
              <a:rPr lang="en-US" dirty="0" smtClean="0">
                <a:solidFill>
                  <a:schemeClr val="tx2">
                    <a:satMod val="200000"/>
                  </a:schemeClr>
                </a:solidFill>
              </a:rPr>
              <a:t>Psychoanalytic Criticism, cont’d</a:t>
            </a:r>
            <a:endParaRPr lang="en-US" dirty="0">
              <a:solidFill>
                <a:schemeClr val="tx2">
                  <a:satMod val="200000"/>
                </a:schemeClr>
              </a:solidFill>
            </a:endParaRPr>
          </a:p>
        </p:txBody>
      </p:sp>
      <p:sp>
        <p:nvSpPr>
          <p:cNvPr id="3" name="Content Placeholder 2"/>
          <p:cNvSpPr>
            <a:spLocks noGrp="1"/>
          </p:cNvSpPr>
          <p:nvPr>
            <p:ph idx="1"/>
          </p:nvPr>
        </p:nvSpPr>
        <p:spPr>
          <a:xfrm>
            <a:off x="609600" y="1143000"/>
            <a:ext cx="8077200" cy="5213350"/>
          </a:xfrm>
        </p:spPr>
        <p:txBody>
          <a:bodyPr>
            <a:normAutofit lnSpcReduction="10000"/>
          </a:bodyPr>
          <a:lstStyle/>
          <a:p>
            <a:pPr marL="411480" fontAlgn="auto">
              <a:spcAft>
                <a:spcPts val="0"/>
              </a:spcAft>
              <a:buFont typeface="Wingdings"/>
              <a:buChar char=""/>
              <a:defRPr/>
            </a:pPr>
            <a:r>
              <a:rPr lang="en-US" dirty="0" smtClean="0"/>
              <a:t>Despite the importance of the author here, psychoanalytic criticism is similar to New Criticism in not concerning itself with "what the author intended." But what the author </a:t>
            </a:r>
            <a:r>
              <a:rPr lang="en-US" i="1" dirty="0" smtClean="0"/>
              <a:t>never</a:t>
            </a:r>
            <a:r>
              <a:rPr lang="en-US" dirty="0" smtClean="0"/>
              <a:t> intended (that is, repressed) is sought. The unconscious material has been distorted by the censoring conscious mind. </a:t>
            </a:r>
            <a:br>
              <a:rPr lang="en-US" dirty="0" smtClean="0"/>
            </a:br>
            <a:endParaRPr lang="en-US" dirty="0" smtClean="0"/>
          </a:p>
          <a:p>
            <a:pPr marL="411480" fontAlgn="auto">
              <a:spcAft>
                <a:spcPts val="0"/>
              </a:spcAft>
              <a:buFont typeface="Wingdings"/>
              <a:buChar char=""/>
              <a:defRPr/>
            </a:pPr>
            <a:r>
              <a:rPr lang="en-US" dirty="0" smtClean="0"/>
              <a:t>Psychoanalytic critics will ask such questions as, "What is Hamlet's problem?" or "Why can't </a:t>
            </a:r>
            <a:r>
              <a:rPr lang="en-US" dirty="0" err="1" smtClean="0"/>
              <a:t>Brontë</a:t>
            </a:r>
            <a:r>
              <a:rPr lang="en-US" dirty="0" smtClean="0"/>
              <a:t> seem to portray any positive mother figures?" </a:t>
            </a:r>
          </a:p>
          <a:p>
            <a:pPr marL="41148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		</a:t>
            </a:r>
            <a:r>
              <a:rPr lang="en-US" smtClean="0">
                <a:solidFill>
                  <a:schemeClr val="tx2">
                    <a:satMod val="200000"/>
                  </a:schemeClr>
                </a:solidFill>
              </a:rPr>
              <a:t>	</a:t>
            </a:r>
            <a:r>
              <a:rPr lang="en-US" sz="7200" smtClean="0">
                <a:solidFill>
                  <a:schemeClr val="tx2">
                    <a:satMod val="200000"/>
                  </a:schemeClr>
                </a:solidFill>
                <a:latin typeface="Blackadder ITC" pitchFamily="82" charset="0"/>
              </a:rPr>
              <a:t>The End</a:t>
            </a:r>
            <a:endParaRPr lang="en-US" sz="7200" dirty="0">
              <a:solidFill>
                <a:schemeClr val="tx2">
                  <a:satMod val="200000"/>
                </a:schemeClr>
              </a:solidFill>
              <a:latin typeface="Blackadder ITC" pitchFamily="82" charset="0"/>
            </a:endParaRPr>
          </a:p>
        </p:txBody>
      </p:sp>
      <p:pic>
        <p:nvPicPr>
          <p:cNvPr id="23555" name="Content Placeholder 3" descr="pinkfreud.png"/>
          <p:cNvPicPr>
            <a:picLocks noGrp="1" noChangeAspect="1"/>
          </p:cNvPicPr>
          <p:nvPr>
            <p:ph idx="1"/>
          </p:nvPr>
        </p:nvPicPr>
        <p:blipFill>
          <a:blip r:embed="rId2" cstate="print"/>
          <a:srcRect/>
          <a:stretch>
            <a:fillRect/>
          </a:stretch>
        </p:blipFill>
        <p:spPr>
          <a:xfrm>
            <a:off x="1981200" y="1828800"/>
            <a:ext cx="4953000" cy="475773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2763"/>
            <a:ext cx="8229600" cy="914400"/>
          </a:xfrm>
        </p:spPr>
        <p:txBody>
          <a:bodyPr/>
          <a:lstStyle/>
          <a:p>
            <a:pPr fontAlgn="auto">
              <a:spcAft>
                <a:spcPts val="0"/>
              </a:spcAft>
              <a:defRPr/>
            </a:pPr>
            <a:r>
              <a:rPr lang="en-US" dirty="0" smtClean="0">
                <a:solidFill>
                  <a:schemeClr val="tx2">
                    <a:satMod val="200000"/>
                  </a:schemeClr>
                </a:solidFill>
              </a:rPr>
              <a:t>Sigmund Freud</a:t>
            </a:r>
            <a:endParaRPr lang="en-US" dirty="0">
              <a:solidFill>
                <a:schemeClr val="tx2">
                  <a:satMod val="200000"/>
                </a:schemeClr>
              </a:solidFill>
            </a:endParaRPr>
          </a:p>
        </p:txBody>
      </p:sp>
      <p:sp>
        <p:nvSpPr>
          <p:cNvPr id="3" name="Content Placeholder 2"/>
          <p:cNvSpPr>
            <a:spLocks noGrp="1"/>
          </p:cNvSpPr>
          <p:nvPr>
            <p:ph sz="half" idx="1"/>
          </p:nvPr>
        </p:nvSpPr>
        <p:spPr>
          <a:xfrm>
            <a:off x="457200" y="1600200"/>
            <a:ext cx="4572000" cy="4800600"/>
          </a:xfrm>
        </p:spPr>
        <p:txBody>
          <a:bodyPr>
            <a:normAutofit fontScale="85000" lnSpcReduction="20000"/>
          </a:bodyPr>
          <a:lstStyle/>
          <a:p>
            <a:pPr marL="411480" fontAlgn="auto">
              <a:spcAft>
                <a:spcPts val="0"/>
              </a:spcAft>
              <a:buFont typeface="Wingdings"/>
              <a:buChar char=""/>
              <a:defRPr/>
            </a:pPr>
            <a:r>
              <a:rPr lang="en-US" b="1" dirty="0" smtClean="0"/>
              <a:t>Sigismund </a:t>
            </a:r>
            <a:r>
              <a:rPr lang="en-US" b="1" dirty="0" err="1" smtClean="0"/>
              <a:t>Schlomo</a:t>
            </a:r>
            <a:r>
              <a:rPr lang="en-US" b="1" dirty="0" smtClean="0"/>
              <a:t> </a:t>
            </a:r>
            <a:r>
              <a:rPr lang="en-US" b="1" smtClean="0"/>
              <a:t>Freud</a:t>
            </a:r>
            <a:r>
              <a:rPr lang="en-US" smtClean="0"/>
              <a:t>  (1856-1939), </a:t>
            </a:r>
            <a:r>
              <a:rPr lang="en-US" dirty="0" smtClean="0"/>
              <a:t>was an Austrian neurologist usually credited with creating psychoanalytic theory and, by extension, psychiatric therapy. </a:t>
            </a:r>
          </a:p>
          <a:p>
            <a:pPr marL="411480" fontAlgn="auto">
              <a:spcAft>
                <a:spcPts val="0"/>
              </a:spcAft>
              <a:buFont typeface="Wingdings"/>
              <a:buChar char=""/>
              <a:defRPr/>
            </a:pPr>
            <a:endParaRPr lang="en-US" dirty="0" smtClean="0"/>
          </a:p>
          <a:p>
            <a:pPr marL="411480" fontAlgn="auto">
              <a:spcAft>
                <a:spcPts val="0"/>
              </a:spcAft>
              <a:buFont typeface="Wingdings"/>
              <a:buChar char=""/>
              <a:defRPr/>
            </a:pPr>
            <a:r>
              <a:rPr lang="en-US" dirty="0" smtClean="0"/>
              <a:t>Freud believed that unconscious sexual drives were the basis for all human behavior, and that dreams were an important indicator for understanding human behavior.</a:t>
            </a:r>
          </a:p>
          <a:p>
            <a:pPr marL="411480" fontAlgn="auto">
              <a:spcAft>
                <a:spcPts val="0"/>
              </a:spcAft>
              <a:buFont typeface="Wingdings"/>
              <a:buChar char=""/>
              <a:defRPr/>
            </a:pPr>
            <a:endParaRPr lang="en-US" dirty="0"/>
          </a:p>
        </p:txBody>
      </p:sp>
      <p:pic>
        <p:nvPicPr>
          <p:cNvPr id="9220" name="Content Placeholder 4" descr="Sigmund_Freud_LIFE.jpg"/>
          <p:cNvPicPr>
            <a:picLocks noGrp="1" noChangeAspect="1"/>
          </p:cNvPicPr>
          <p:nvPr>
            <p:ph sz="half" idx="2"/>
          </p:nvPr>
        </p:nvPicPr>
        <p:blipFill>
          <a:blip r:embed="rId2" cstate="print"/>
          <a:srcRect/>
          <a:stretch>
            <a:fillRect/>
          </a:stretch>
        </p:blipFill>
        <p:spPr>
          <a:xfrm>
            <a:off x="5334000" y="1143000"/>
            <a:ext cx="3148013" cy="446563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Psychoanalysis</a:t>
            </a:r>
            <a:endParaRPr lang="en-US" dirty="0">
              <a:solidFill>
                <a:schemeClr val="tx2">
                  <a:satMod val="200000"/>
                </a:schemeClr>
              </a:solidFill>
            </a:endParaRPr>
          </a:p>
        </p:txBody>
      </p:sp>
      <p:sp>
        <p:nvSpPr>
          <p:cNvPr id="10243" name="Content Placeholder 2"/>
          <p:cNvSpPr>
            <a:spLocks noGrp="1"/>
          </p:cNvSpPr>
          <p:nvPr>
            <p:ph idx="1"/>
          </p:nvPr>
        </p:nvSpPr>
        <p:spPr/>
        <p:txBody>
          <a:bodyPr/>
          <a:lstStyle/>
          <a:p>
            <a:r>
              <a:rPr lang="en-US" smtClean="0"/>
              <a:t>Called “the talking cure” by Freud’s most famous patient, “Anna O.”, psychoanalysis was an attempt to unseat deeply-rooted memories bound to conflict, insecurity, trauma, and the like. Through dialogue, Freud and colleagues believed, the patient’s issues would “out” themselves and the patient could eventually live a life of what Freud called “ordinary misery”.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The Freudian Mind</a:t>
            </a:r>
            <a:endParaRPr lang="en-US" dirty="0">
              <a:solidFill>
                <a:schemeClr val="tx2">
                  <a:satMod val="200000"/>
                </a:schemeClr>
              </a:solidFill>
            </a:endParaRPr>
          </a:p>
        </p:txBody>
      </p:sp>
      <p:sp>
        <p:nvSpPr>
          <p:cNvPr id="3" name="Content Placeholder 2"/>
          <p:cNvSpPr>
            <a:spLocks noGrp="1"/>
          </p:cNvSpPr>
          <p:nvPr>
            <p:ph idx="1"/>
          </p:nvPr>
        </p:nvSpPr>
        <p:spPr>
          <a:xfrm>
            <a:off x="609600" y="1295400"/>
            <a:ext cx="8077200" cy="5060950"/>
          </a:xfrm>
        </p:spPr>
        <p:txBody>
          <a:bodyPr>
            <a:normAutofit fontScale="92500" lnSpcReduction="10000"/>
          </a:bodyPr>
          <a:lstStyle/>
          <a:p>
            <a:pPr marL="411480" fontAlgn="auto">
              <a:spcAft>
                <a:spcPts val="0"/>
              </a:spcAft>
              <a:buFont typeface="Wingdings"/>
              <a:buChar char=""/>
              <a:defRPr/>
            </a:pPr>
            <a:r>
              <a:rPr lang="en-US" dirty="0" smtClean="0"/>
              <a:t>The </a:t>
            </a:r>
            <a:r>
              <a:rPr lang="en-US" b="1" i="1" dirty="0" smtClean="0"/>
              <a:t>conscious </a:t>
            </a:r>
            <a:r>
              <a:rPr lang="en-US" dirty="0" smtClean="0"/>
              <a:t>mind is the part of the mind that interacts with the outside world. It is the decisions we make and the actual thinking we do.</a:t>
            </a:r>
            <a:br>
              <a:rPr lang="en-US" dirty="0" smtClean="0"/>
            </a:br>
            <a:endParaRPr lang="en-US" dirty="0" smtClean="0"/>
          </a:p>
          <a:p>
            <a:pPr marL="411480" fontAlgn="auto">
              <a:spcAft>
                <a:spcPts val="0"/>
              </a:spcAft>
              <a:buFont typeface="Wingdings"/>
              <a:buChar char=""/>
              <a:defRPr/>
            </a:pPr>
            <a:r>
              <a:rPr lang="en-US" dirty="0" smtClean="0"/>
              <a:t>The </a:t>
            </a:r>
            <a:r>
              <a:rPr lang="en-US" b="1" i="1" dirty="0" smtClean="0"/>
              <a:t>unconscious </a:t>
            </a:r>
            <a:r>
              <a:rPr lang="en-US" dirty="0" smtClean="0"/>
              <a:t>mind is made up of the impulses and instincts that dictate our behavior without us knowing about it; Freud believed these impulses were driven by sexuality, Jung believed they were driven by cultural archetypes, and some other psychologists believe the unconscious mind to be made of drives for power, for love, or for any other number of impulses.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77200" cy="1198563"/>
          </a:xfrm>
        </p:spPr>
        <p:txBody>
          <a:bodyPr/>
          <a:lstStyle/>
          <a:p>
            <a:pPr fontAlgn="auto">
              <a:spcAft>
                <a:spcPts val="0"/>
              </a:spcAft>
              <a:defRPr/>
            </a:pPr>
            <a:r>
              <a:rPr lang="en-US" dirty="0" smtClean="0">
                <a:solidFill>
                  <a:schemeClr val="tx2">
                    <a:satMod val="200000"/>
                  </a:schemeClr>
                </a:solidFill>
              </a:rPr>
              <a:t>The Three Tiers of “Self”</a:t>
            </a:r>
            <a:endParaRPr lang="en-US" dirty="0">
              <a:solidFill>
                <a:schemeClr val="tx2">
                  <a:satMod val="200000"/>
                </a:schemeClr>
              </a:solidFill>
            </a:endParaRPr>
          </a:p>
        </p:txBody>
      </p:sp>
      <p:sp>
        <p:nvSpPr>
          <p:cNvPr id="3" name="Content Placeholder 2"/>
          <p:cNvSpPr>
            <a:spLocks noGrp="1"/>
          </p:cNvSpPr>
          <p:nvPr>
            <p:ph idx="1"/>
          </p:nvPr>
        </p:nvSpPr>
        <p:spPr>
          <a:xfrm>
            <a:off x="457200" y="1219200"/>
            <a:ext cx="8229600" cy="5334000"/>
          </a:xfrm>
        </p:spPr>
        <p:txBody>
          <a:bodyPr>
            <a:normAutofit fontScale="77500" lnSpcReduction="20000"/>
          </a:bodyPr>
          <a:lstStyle/>
          <a:p>
            <a:pPr marL="411480" fontAlgn="auto">
              <a:spcAft>
                <a:spcPts val="0"/>
              </a:spcAft>
              <a:buFont typeface="Wingdings"/>
              <a:buChar char=""/>
              <a:defRPr/>
            </a:pPr>
            <a:r>
              <a:rPr lang="en-US" dirty="0" smtClean="0"/>
              <a:t>“</a:t>
            </a:r>
            <a:r>
              <a:rPr lang="en-US" dirty="0" err="1" smtClean="0"/>
              <a:t>Schlomo</a:t>
            </a:r>
            <a:r>
              <a:rPr lang="en-US" dirty="0" smtClean="0"/>
              <a:t>” broke down the unconscious into three components that dictate conscious human behavior:</a:t>
            </a:r>
            <a:br>
              <a:rPr lang="en-US" dirty="0" smtClean="0"/>
            </a:br>
            <a:endParaRPr lang="en-US" dirty="0" smtClean="0"/>
          </a:p>
          <a:p>
            <a:pPr marL="411480" fontAlgn="auto">
              <a:spcAft>
                <a:spcPts val="0"/>
              </a:spcAft>
              <a:buFont typeface="Wingdings"/>
              <a:buChar char=""/>
              <a:defRPr/>
            </a:pPr>
            <a:r>
              <a:rPr lang="en-US" dirty="0" smtClean="0"/>
              <a:t>The </a:t>
            </a:r>
            <a:r>
              <a:rPr lang="en-US" b="1" i="1" dirty="0" smtClean="0"/>
              <a:t>ID </a:t>
            </a:r>
            <a:r>
              <a:rPr lang="en-US" dirty="0" smtClean="0"/>
              <a:t>seeks pleasure and avoids pain; we normally associate inborn instincts (such as the behaviors of an infant or an animal) with the id.</a:t>
            </a:r>
          </a:p>
          <a:p>
            <a:pPr marL="411480" fontAlgn="auto">
              <a:spcAft>
                <a:spcPts val="0"/>
              </a:spcAft>
              <a:buFont typeface="Wingdings"/>
              <a:buChar char=""/>
              <a:defRPr/>
            </a:pPr>
            <a:r>
              <a:rPr lang="en-US" dirty="0" smtClean="0"/>
              <a:t>The </a:t>
            </a:r>
            <a:r>
              <a:rPr lang="en-US" b="1" i="1" dirty="0" smtClean="0"/>
              <a:t>EGO </a:t>
            </a:r>
            <a:r>
              <a:rPr lang="en-US" dirty="0" smtClean="0"/>
              <a:t>seeks to placate the id, but in a way that will ensure long-term benefits (such as trying to get what the id wants without breaking laws or social standards). Mediates between the id and reality. Maintains our “self – how we see our “self” and wish others to see it. </a:t>
            </a:r>
          </a:p>
          <a:p>
            <a:pPr marL="411480" fontAlgn="auto">
              <a:spcAft>
                <a:spcPts val="0"/>
              </a:spcAft>
              <a:buFont typeface="Wingdings"/>
              <a:buChar char=""/>
              <a:defRPr/>
            </a:pPr>
            <a:r>
              <a:rPr lang="en-US" dirty="0" smtClean="0"/>
              <a:t>The </a:t>
            </a:r>
            <a:r>
              <a:rPr lang="en-US" b="1" i="1" dirty="0" smtClean="0"/>
              <a:t>SUPER-EGO </a:t>
            </a:r>
            <a:r>
              <a:rPr lang="en-US" dirty="0" smtClean="0"/>
              <a:t>is a lot like a conscience – it punishes misbehavior with feelings of guilt. Since the super-ego is concerned with societal norms, it stands in opposition to the id. The development of an individual’s super-ego replaces a parent’s discipline.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2763"/>
            <a:ext cx="8229600" cy="914400"/>
          </a:xfrm>
        </p:spPr>
        <p:txBody>
          <a:bodyPr/>
          <a:lstStyle/>
          <a:p>
            <a:pPr fontAlgn="auto">
              <a:spcAft>
                <a:spcPts val="0"/>
              </a:spcAft>
              <a:defRPr/>
            </a:pPr>
            <a:r>
              <a:rPr lang="en-US" dirty="0" smtClean="0">
                <a:solidFill>
                  <a:schemeClr val="tx2">
                    <a:satMod val="200000"/>
                  </a:schemeClr>
                </a:solidFill>
              </a:rPr>
              <a:t>Primal Fears</a:t>
            </a:r>
            <a:endParaRPr lang="en-US" dirty="0">
              <a:solidFill>
                <a:schemeClr val="tx2">
                  <a:satMod val="200000"/>
                </a:schemeClr>
              </a:solidFill>
            </a:endParaRPr>
          </a:p>
        </p:txBody>
      </p:sp>
      <p:sp>
        <p:nvSpPr>
          <p:cNvPr id="3" name="Content Placeholder 2"/>
          <p:cNvSpPr>
            <a:spLocks noGrp="1"/>
          </p:cNvSpPr>
          <p:nvPr>
            <p:ph sz="half" idx="1"/>
          </p:nvPr>
        </p:nvSpPr>
        <p:spPr>
          <a:xfrm>
            <a:off x="457200" y="1295400"/>
            <a:ext cx="4267200" cy="4830763"/>
          </a:xfrm>
        </p:spPr>
        <p:txBody>
          <a:bodyPr>
            <a:normAutofit lnSpcReduction="10000"/>
          </a:bodyPr>
          <a:lstStyle/>
          <a:p>
            <a:pPr marL="411480" fontAlgn="auto">
              <a:spcAft>
                <a:spcPts val="0"/>
              </a:spcAft>
              <a:buFont typeface="Wingdings"/>
              <a:buChar char=""/>
              <a:defRPr/>
            </a:pPr>
            <a:r>
              <a:rPr lang="en-US" dirty="0" smtClean="0"/>
              <a:t>Probably self-explanatory, primal fears/wishes are those fears/wishes we harbor within us that unconsciously shape our behaviors. These fears/wishes are rooted in “associations” or experiences where the fears initially formed and took root.</a:t>
            </a:r>
            <a:endParaRPr lang="en-US" dirty="0"/>
          </a:p>
        </p:txBody>
      </p:sp>
      <p:pic>
        <p:nvPicPr>
          <p:cNvPr id="13316" name="Content Placeholder 4" descr="Pennywise-the-Clown-stephen-king-7071358-800-600.jpg"/>
          <p:cNvPicPr>
            <a:picLocks noGrp="1" noChangeAspect="1"/>
          </p:cNvPicPr>
          <p:nvPr>
            <p:ph sz="half" idx="2"/>
          </p:nvPr>
        </p:nvPicPr>
        <p:blipFill>
          <a:blip r:embed="rId2" cstate="print"/>
          <a:srcRect/>
          <a:stretch>
            <a:fillRect/>
          </a:stretch>
        </p:blipFill>
        <p:spPr>
          <a:xfrm>
            <a:off x="5029200" y="609600"/>
            <a:ext cx="3352800" cy="2514600"/>
          </a:xfrm>
        </p:spPr>
      </p:pic>
      <p:pic>
        <p:nvPicPr>
          <p:cNvPr id="13317" name="Picture 5" descr="giant-house-spider.jpg"/>
          <p:cNvPicPr>
            <a:picLocks noChangeAspect="1"/>
          </p:cNvPicPr>
          <p:nvPr/>
        </p:nvPicPr>
        <p:blipFill>
          <a:blip r:embed="rId3" cstate="print"/>
          <a:srcRect/>
          <a:stretch>
            <a:fillRect/>
          </a:stretch>
        </p:blipFill>
        <p:spPr bwMode="auto">
          <a:xfrm>
            <a:off x="5334000" y="3505200"/>
            <a:ext cx="28956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Sublimation </a:t>
            </a:r>
            <a:endParaRPr lang="en-US" dirty="0">
              <a:solidFill>
                <a:schemeClr val="tx2">
                  <a:satMod val="200000"/>
                </a:schemeClr>
              </a:solidFill>
            </a:endParaRPr>
          </a:p>
        </p:txBody>
      </p:sp>
      <p:sp>
        <p:nvSpPr>
          <p:cNvPr id="3" name="Content Placeholder 2"/>
          <p:cNvSpPr>
            <a:spLocks noGrp="1"/>
          </p:cNvSpPr>
          <p:nvPr>
            <p:ph idx="1"/>
          </p:nvPr>
        </p:nvSpPr>
        <p:spPr/>
        <p:txBody>
          <a:bodyPr>
            <a:normAutofit lnSpcReduction="10000"/>
          </a:bodyPr>
          <a:lstStyle/>
          <a:p>
            <a:pPr marL="411480" fontAlgn="auto">
              <a:spcAft>
                <a:spcPts val="0"/>
              </a:spcAft>
              <a:buFont typeface="Wingdings"/>
              <a:buChar char=""/>
              <a:defRPr/>
            </a:pPr>
            <a:r>
              <a:rPr lang="en-US" dirty="0" smtClean="0"/>
              <a:t>The process of repressing or restraining memories, fantasies, urges, or insecurities that threaten to unseat the conceptions of ourselves we’d most like to present to the world. According to Freud, sublimated thoughts and memories cannot remain sublimated forever. Because of a number of factors, they will eventually “rise” and what better way to deal with them before they do than through psychoanalysis? </a:t>
            </a:r>
            <a:endParaRPr lang="en-US" i="1" dirty="0" smtClean="0"/>
          </a:p>
          <a:p>
            <a:pPr marL="41148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Latency</a:t>
            </a:r>
            <a:endParaRPr lang="en-US" dirty="0">
              <a:solidFill>
                <a:schemeClr val="tx2">
                  <a:satMod val="200000"/>
                </a:schemeClr>
              </a:solidFill>
            </a:endParaRPr>
          </a:p>
        </p:txBody>
      </p:sp>
      <p:sp>
        <p:nvSpPr>
          <p:cNvPr id="15363" name="Content Placeholder 2"/>
          <p:cNvSpPr>
            <a:spLocks noGrp="1"/>
          </p:cNvSpPr>
          <p:nvPr>
            <p:ph idx="1"/>
          </p:nvPr>
        </p:nvSpPr>
        <p:spPr/>
        <p:txBody>
          <a:bodyPr/>
          <a:lstStyle/>
          <a:p>
            <a:r>
              <a:rPr lang="en-US" smtClean="0"/>
              <a:t>Something that lies partially in the unconscious during what Freud coined its “gestation period.” A life experience can trigger it’s ultimate surfacing. Latency periods determine one’s future neurosis or normalcy. (e.g., someone who’s harboring deep-seated fears of public speaking).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Objectification </a:t>
            </a:r>
            <a:endParaRPr lang="en-US" dirty="0">
              <a:solidFill>
                <a:schemeClr val="tx2">
                  <a:satMod val="200000"/>
                </a:schemeClr>
              </a:solidFill>
            </a:endParaRPr>
          </a:p>
        </p:txBody>
      </p:sp>
      <p:sp>
        <p:nvSpPr>
          <p:cNvPr id="3" name="Content Placeholder 2"/>
          <p:cNvSpPr>
            <a:spLocks noGrp="1"/>
          </p:cNvSpPr>
          <p:nvPr>
            <p:ph idx="1"/>
          </p:nvPr>
        </p:nvSpPr>
        <p:spPr>
          <a:xfrm>
            <a:off x="304800" y="1219200"/>
            <a:ext cx="8458200" cy="5105400"/>
          </a:xfrm>
        </p:spPr>
        <p:txBody>
          <a:bodyPr>
            <a:normAutofit fontScale="62500" lnSpcReduction="20000"/>
          </a:bodyPr>
          <a:lstStyle/>
          <a:p>
            <a:pPr marL="411480" fontAlgn="auto">
              <a:spcAft>
                <a:spcPts val="0"/>
              </a:spcAft>
              <a:buFont typeface="Wingdings"/>
              <a:buChar char=""/>
              <a:defRPr/>
            </a:pPr>
            <a:endParaRPr lang="en-US" dirty="0" smtClean="0"/>
          </a:p>
          <a:p>
            <a:pPr marL="411480" fontAlgn="auto">
              <a:spcAft>
                <a:spcPts val="0"/>
              </a:spcAft>
              <a:buFont typeface="Wingdings"/>
              <a:buNone/>
              <a:defRPr/>
            </a:pPr>
            <a:r>
              <a:rPr lang="en-US" dirty="0" smtClean="0"/>
              <a:t>      </a:t>
            </a:r>
            <a:r>
              <a:rPr lang="en-US" sz="3200" dirty="0" smtClean="0"/>
              <a:t>This term is used to describe the treatment of a human being or animal as a </a:t>
            </a:r>
            <a:r>
              <a:rPr lang="en-US" sz="3200" b="1" i="1" dirty="0" smtClean="0"/>
              <a:t>thing</a:t>
            </a:r>
            <a:r>
              <a:rPr lang="en-US" sz="3200" dirty="0" smtClean="0"/>
              <a:t>, disregarding his/her personality or sentience. Philosopher Martha </a:t>
            </a:r>
            <a:r>
              <a:rPr lang="en-US" sz="3200" dirty="0" err="1" smtClean="0"/>
              <a:t>Naussbaum</a:t>
            </a:r>
            <a:r>
              <a:rPr lang="en-US" sz="3200" dirty="0" smtClean="0"/>
              <a:t> has argued that something is objectified if any of the following factors is present:</a:t>
            </a:r>
            <a:br>
              <a:rPr lang="en-US" sz="3200" dirty="0" smtClean="0"/>
            </a:br>
            <a:endParaRPr lang="en-US" sz="3200" dirty="0" smtClean="0"/>
          </a:p>
          <a:p>
            <a:pPr marL="411480" fontAlgn="auto">
              <a:spcAft>
                <a:spcPts val="0"/>
              </a:spcAft>
              <a:buFont typeface="Wingdings"/>
              <a:buChar char=""/>
              <a:defRPr/>
            </a:pPr>
            <a:r>
              <a:rPr lang="en-US" sz="3200" b="1" dirty="0" smtClean="0"/>
              <a:t>Instrumentality</a:t>
            </a:r>
            <a:r>
              <a:rPr lang="en-US" sz="3200" dirty="0" smtClean="0"/>
              <a:t> – if the thing is treated as a tool for one's own purposes; </a:t>
            </a:r>
          </a:p>
          <a:p>
            <a:pPr marL="411480" fontAlgn="auto">
              <a:spcAft>
                <a:spcPts val="0"/>
              </a:spcAft>
              <a:buFont typeface="Wingdings"/>
              <a:buChar char=""/>
              <a:defRPr/>
            </a:pPr>
            <a:r>
              <a:rPr lang="en-US" sz="3200" b="1" dirty="0" smtClean="0"/>
              <a:t>Denial of autonomy </a:t>
            </a:r>
            <a:r>
              <a:rPr lang="en-US" sz="3200" dirty="0" smtClean="0"/>
              <a:t>– if the thing is treated as if lacking in agency or self-determination; </a:t>
            </a:r>
          </a:p>
          <a:p>
            <a:pPr marL="411480" fontAlgn="auto">
              <a:spcAft>
                <a:spcPts val="0"/>
              </a:spcAft>
              <a:buFont typeface="Wingdings"/>
              <a:buChar char=""/>
              <a:defRPr/>
            </a:pPr>
            <a:r>
              <a:rPr lang="en-US" sz="3200" b="1" dirty="0" smtClean="0"/>
              <a:t>Inertness </a:t>
            </a:r>
            <a:r>
              <a:rPr lang="en-US" sz="3200" dirty="0" smtClean="0"/>
              <a:t> – if the thing is treated as if lacking in agency/free will; </a:t>
            </a:r>
          </a:p>
          <a:p>
            <a:pPr marL="411480" fontAlgn="auto">
              <a:spcAft>
                <a:spcPts val="0"/>
              </a:spcAft>
              <a:buFont typeface="Wingdings"/>
              <a:buChar char=""/>
              <a:defRPr/>
            </a:pPr>
            <a:r>
              <a:rPr lang="en-US" sz="3200" b="1" dirty="0" smtClean="0"/>
              <a:t>Ownership</a:t>
            </a:r>
            <a:r>
              <a:rPr lang="en-US" sz="3200" dirty="0" smtClean="0"/>
              <a:t> – if the thing is treated as if owned by another; </a:t>
            </a:r>
          </a:p>
          <a:p>
            <a:pPr marL="411480" fontAlgn="auto">
              <a:spcAft>
                <a:spcPts val="0"/>
              </a:spcAft>
              <a:buFont typeface="Wingdings"/>
              <a:buChar char=""/>
              <a:defRPr/>
            </a:pPr>
            <a:r>
              <a:rPr lang="en-US" sz="3200" b="1" dirty="0" err="1" smtClean="0"/>
              <a:t>Fungibility</a:t>
            </a:r>
            <a:r>
              <a:rPr lang="en-US" sz="3200" b="1" dirty="0" smtClean="0"/>
              <a:t> </a:t>
            </a:r>
            <a:r>
              <a:rPr lang="en-US" sz="3200" dirty="0" smtClean="0"/>
              <a:t>– if the thing is treated as if interchangeable with another object; </a:t>
            </a:r>
          </a:p>
          <a:p>
            <a:pPr marL="411480" fontAlgn="auto">
              <a:spcAft>
                <a:spcPts val="0"/>
              </a:spcAft>
              <a:buFont typeface="Wingdings"/>
              <a:buChar char=""/>
              <a:defRPr/>
            </a:pPr>
            <a:r>
              <a:rPr lang="en-US" sz="3200" b="1" dirty="0"/>
              <a:t>Violability</a:t>
            </a:r>
            <a:r>
              <a:rPr lang="en-US" sz="3200" b="1" dirty="0" smtClean="0"/>
              <a:t> </a:t>
            </a:r>
            <a:r>
              <a:rPr lang="en-US" sz="3200" dirty="0" smtClean="0"/>
              <a:t>– if the thing is treated as if permissible to damage or destroy; </a:t>
            </a:r>
          </a:p>
          <a:p>
            <a:pPr marL="411480" fontAlgn="auto">
              <a:spcAft>
                <a:spcPts val="0"/>
              </a:spcAft>
              <a:buFont typeface="Wingdings"/>
              <a:buChar char=""/>
              <a:defRPr/>
            </a:pPr>
            <a:r>
              <a:rPr lang="en-US" sz="3200" b="1" dirty="0"/>
              <a:t>D</a:t>
            </a:r>
            <a:r>
              <a:rPr lang="en-US" sz="3200" b="1" dirty="0" smtClean="0"/>
              <a:t>enial of subjectivity </a:t>
            </a:r>
            <a:r>
              <a:rPr lang="en-US" sz="3200" dirty="0" smtClean="0"/>
              <a:t>– if the thing is treated as if there is no need to show concern for the 'object's' feelings and experiences.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298</TotalTime>
  <Words>748</Words>
  <Application>Microsoft Office PowerPoint</Application>
  <PresentationFormat>On-screen Show (4:3)</PresentationFormat>
  <Paragraphs>53</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Corbel</vt:lpstr>
      <vt:lpstr>Arial</vt:lpstr>
      <vt:lpstr>Consolas</vt:lpstr>
      <vt:lpstr>Wingdings</vt:lpstr>
      <vt:lpstr>Wingdings 2</vt:lpstr>
      <vt:lpstr>Wingdings 3</vt:lpstr>
      <vt:lpstr>Calibri</vt:lpstr>
      <vt:lpstr>Blackadder ITC</vt:lpstr>
      <vt:lpstr>Metro</vt:lpstr>
      <vt:lpstr>PSYCHOANALYTIC CRITICISM</vt:lpstr>
      <vt:lpstr>Sigmund Freud</vt:lpstr>
      <vt:lpstr>Psychoanalysis</vt:lpstr>
      <vt:lpstr>The Freudian Mind</vt:lpstr>
      <vt:lpstr>The Three Tiers of “Self”</vt:lpstr>
      <vt:lpstr>Primal Fears</vt:lpstr>
      <vt:lpstr>Sublimation </vt:lpstr>
      <vt:lpstr>Latency</vt:lpstr>
      <vt:lpstr>Objectification </vt:lpstr>
      <vt:lpstr>Projection and Displacement</vt:lpstr>
      <vt:lpstr>The Oedipus Complex</vt:lpstr>
      <vt:lpstr>The Locus of Control</vt:lpstr>
      <vt:lpstr>Psychoanalytic Literary Criticism</vt:lpstr>
      <vt:lpstr>Psychoanalytic Criticism, cont’d</vt:lpstr>
      <vt:lpstr>   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PSYCHOANALYTIC CRITICISM</dc:title>
  <dc:creator>cfusco</dc:creator>
  <cp:lastModifiedBy>Windows User</cp:lastModifiedBy>
  <cp:revision>36</cp:revision>
  <dcterms:created xsi:type="dcterms:W3CDTF">2011-11-28T12:54:44Z</dcterms:created>
  <dcterms:modified xsi:type="dcterms:W3CDTF">2014-10-21T12:13:12Z</dcterms:modified>
</cp:coreProperties>
</file>